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86" r:id="rId3"/>
    <p:sldId id="285" r:id="rId4"/>
    <p:sldId id="280" r:id="rId5"/>
    <p:sldId id="281" r:id="rId6"/>
    <p:sldId id="287" r:id="rId7"/>
    <p:sldId id="282" r:id="rId8"/>
    <p:sldId id="295" r:id="rId9"/>
    <p:sldId id="283" r:id="rId10"/>
    <p:sldId id="296" r:id="rId11"/>
    <p:sldId id="297" r:id="rId12"/>
    <p:sldId id="298" r:id="rId13"/>
    <p:sldId id="301" r:id="rId14"/>
    <p:sldId id="300" r:id="rId15"/>
    <p:sldId id="299" r:id="rId16"/>
    <p:sldId id="279" r:id="rId17"/>
    <p:sldId id="289" r:id="rId18"/>
    <p:sldId id="291" r:id="rId19"/>
    <p:sldId id="290" r:id="rId20"/>
    <p:sldId id="292" r:id="rId21"/>
    <p:sldId id="284" r:id="rId22"/>
    <p:sldId id="293" r:id="rId23"/>
    <p:sldId id="294" r:id="rId24"/>
    <p:sldId id="259" r:id="rId25"/>
    <p:sldId id="262" r:id="rId26"/>
    <p:sldId id="277" r:id="rId27"/>
    <p:sldId id="288" r:id="rId28"/>
    <p:sldId id="264" r:id="rId29"/>
  </p:sldIdLst>
  <p:sldSz cx="9144000" cy="6858000" type="screen4x3"/>
  <p:notesSz cx="666273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E82EE-14AA-461D-9299-1AA6D7F200C6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D222E-26AA-4167-BBF9-A17CC69DF653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225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E845-C72E-4E6B-8C47-CC5F7D7663B5}" type="datetimeFigureOut">
              <a:rPr lang="de-AT" smtClean="0"/>
              <a:pPr/>
              <a:t>13.03.2013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B3EC-CDA5-481F-9393-8D76BAC5CF2D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koe.at/index.php?id=16&amp;L=1" TargetMode="External"/><Relationship Id="rId2" Type="http://schemas.openxmlformats.org/officeDocument/2006/relationships/hyperlink" Target="https://www.ankoe.at/fileadmin/dateien/Auftraege_ausschreiben/vpin_benutzerverwaltung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nkoe.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Trenutni izazovi u procesu javne </a:t>
            </a:r>
            <a:r>
              <a:rPr lang="hr-HR" dirty="0" smtClean="0"/>
              <a:t>nabave</a:t>
            </a:r>
            <a:br>
              <a:rPr lang="hr-HR" dirty="0" smtClean="0"/>
            </a:br>
            <a:r>
              <a:rPr lang="hr-HR" sz="2200" dirty="0" smtClean="0"/>
              <a:t>Zagreb, 14.03.2013.</a:t>
            </a:r>
            <a:br>
              <a:rPr lang="hr-HR" sz="2200" dirty="0" smtClean="0"/>
            </a:br>
            <a:r>
              <a:rPr lang="hr-HR" sz="2200" dirty="0" err="1" smtClean="0"/>
              <a:t>Matthias</a:t>
            </a:r>
            <a:r>
              <a:rPr lang="hr-HR" sz="2200" dirty="0" smtClean="0"/>
              <a:t> </a:t>
            </a:r>
            <a:r>
              <a:rPr lang="hr-HR" sz="2200" dirty="0" err="1" smtClean="0"/>
              <a:t>Wohlgemuth</a:t>
            </a:r>
            <a:endParaRPr lang="de-AT" sz="2200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52736"/>
            <a:ext cx="253898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javne naručitelje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3000" dirty="0" smtClean="0"/>
              <a:t>Javni naručitelji mogu</a:t>
            </a:r>
            <a:r>
              <a:rPr lang="de-AT" sz="3000" dirty="0" smtClean="0"/>
              <a:t>:</a:t>
            </a:r>
          </a:p>
          <a:p>
            <a:r>
              <a:rPr lang="hr-HR" sz="3000" dirty="0" smtClean="0"/>
              <a:t>Imati pristup ponuditeljima</a:t>
            </a:r>
            <a:endParaRPr lang="de-AT" sz="3000" dirty="0" smtClean="0"/>
          </a:p>
          <a:p>
            <a:r>
              <a:rPr lang="de-AT" sz="3000" dirty="0" smtClean="0"/>
              <a:t>I</a:t>
            </a:r>
            <a:r>
              <a:rPr lang="hr-HR" sz="3000" dirty="0" err="1" smtClean="0"/>
              <a:t>zdavati</a:t>
            </a:r>
            <a:r>
              <a:rPr lang="hr-HR" sz="3000" dirty="0" smtClean="0"/>
              <a:t> javne pozive</a:t>
            </a:r>
            <a:endParaRPr lang="de-AT" sz="3000" dirty="0" smtClean="0"/>
          </a:p>
          <a:p>
            <a:r>
              <a:rPr lang="hr-HR" sz="3000" dirty="0" smtClean="0"/>
              <a:t>Objavljivati ponude</a:t>
            </a:r>
            <a:r>
              <a:rPr lang="de-AT" sz="3000" dirty="0" smtClean="0"/>
              <a:t> on</a:t>
            </a:r>
            <a:r>
              <a:rPr lang="hr-HR" sz="3000" dirty="0" smtClean="0"/>
              <a:t>-</a:t>
            </a:r>
            <a:r>
              <a:rPr lang="de-AT" sz="3000" dirty="0" smtClean="0"/>
              <a:t>line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javne naručitelje</a:t>
            </a:r>
            <a:r>
              <a:rPr lang="de-AT" dirty="0" smtClean="0"/>
              <a:t> 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r-HR" sz="3900" dirty="0" smtClean="0"/>
              <a:t>Objava o dodjeli</a:t>
            </a:r>
            <a:endParaRPr lang="en-US" sz="3900" dirty="0" smtClean="0"/>
          </a:p>
          <a:p>
            <a:r>
              <a:rPr lang="en-US" sz="3800" dirty="0" smtClean="0"/>
              <a:t>ANK</a:t>
            </a:r>
            <a:r>
              <a:rPr lang="az-Cyrl-AZ" sz="3800" dirty="0" smtClean="0"/>
              <a:t>Ӧ</a:t>
            </a:r>
            <a:r>
              <a:rPr lang="en-US" sz="3800" dirty="0" smtClean="0"/>
              <a:t> </a:t>
            </a:r>
            <a:r>
              <a:rPr lang="hr-HR" sz="3800" dirty="0" smtClean="0"/>
              <a:t>omogućuje dokaze pogodnosti koje traži austrijski federalni Zakon o javnoj nabavi iz 2006 za registrirane tvrtke</a:t>
            </a:r>
            <a:r>
              <a:rPr lang="en-US" sz="3900" dirty="0" smtClean="0"/>
              <a:t>.</a:t>
            </a:r>
          </a:p>
          <a:p>
            <a:r>
              <a:rPr lang="hr-HR" sz="3900" dirty="0" smtClean="0"/>
              <a:t>Najvažnije prednosti</a:t>
            </a:r>
            <a:r>
              <a:rPr lang="en-US" sz="3900" dirty="0" smtClean="0"/>
              <a:t>:</a:t>
            </a:r>
          </a:p>
          <a:p>
            <a:r>
              <a:rPr lang="hr-HR" sz="3900" dirty="0" smtClean="0"/>
              <a:t>Podaci su automatski ažurirani i to na regularnoj osnovi</a:t>
            </a:r>
            <a:r>
              <a:rPr lang="en-US" sz="3900" dirty="0" smtClean="0"/>
              <a:t>.</a:t>
            </a:r>
          </a:p>
          <a:p>
            <a:r>
              <a:rPr lang="hr-HR" sz="3900" dirty="0" smtClean="0"/>
              <a:t>Svaka procjena da li je ponuditelj odgovarajući je zabilježena</a:t>
            </a:r>
            <a:r>
              <a:rPr lang="en-US" sz="3900" dirty="0" smtClean="0"/>
              <a:t>. </a:t>
            </a:r>
            <a:r>
              <a:rPr lang="hr-HR" sz="3900" dirty="0" smtClean="0"/>
              <a:t>Na taj način se povećava sigurnost za javne naručitelje</a:t>
            </a:r>
            <a:r>
              <a:rPr lang="en-US" sz="3900" dirty="0" smtClean="0"/>
              <a:t>.</a:t>
            </a:r>
          </a:p>
          <a:p>
            <a:r>
              <a:rPr lang="hr-HR" sz="3900" dirty="0" smtClean="0"/>
              <a:t>ANK</a:t>
            </a:r>
            <a:r>
              <a:rPr lang="az-Cyrl-AZ" sz="3900" dirty="0" smtClean="0"/>
              <a:t>Ӧ</a:t>
            </a:r>
            <a:r>
              <a:rPr lang="hr-HR" sz="3900" dirty="0" smtClean="0"/>
              <a:t> lista naručitelja sadrži oko 8.000 profila tvrtki</a:t>
            </a:r>
            <a:r>
              <a:rPr lang="en-US" sz="3900" dirty="0" smtClean="0"/>
              <a:t>.</a:t>
            </a:r>
          </a:p>
          <a:p>
            <a:pPr>
              <a:buNone/>
            </a:pPr>
            <a:r>
              <a:rPr lang="hr-HR" sz="3900" dirty="0" smtClean="0"/>
              <a:t>Javni naručitelji pristupaju podacima</a:t>
            </a:r>
            <a:r>
              <a:rPr lang="en-US" sz="3900" dirty="0" smtClean="0"/>
              <a:t> 60</a:t>
            </a:r>
            <a:r>
              <a:rPr lang="hr-HR" sz="3900" dirty="0"/>
              <a:t>.</a:t>
            </a:r>
            <a:r>
              <a:rPr lang="en-US" sz="3900" dirty="0" smtClean="0"/>
              <a:t>000 </a:t>
            </a:r>
            <a:r>
              <a:rPr lang="hr-HR" sz="3900" dirty="0" smtClean="0"/>
              <a:t>puta na godinu</a:t>
            </a:r>
            <a:r>
              <a:rPr lang="en-US" sz="3900" dirty="0" smtClean="0"/>
              <a:t>.</a:t>
            </a:r>
          </a:p>
          <a:p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javne naručitelje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Naš alat za objavu javnih natječaja</a:t>
            </a:r>
            <a:r>
              <a:rPr lang="en-US" dirty="0" smtClean="0"/>
              <a:t> (</a:t>
            </a:r>
            <a:r>
              <a:rPr lang="hr-HR" dirty="0" smtClean="0"/>
              <a:t>na njemačkom</a:t>
            </a:r>
            <a:r>
              <a:rPr lang="en-US" dirty="0" smtClean="0"/>
              <a:t>: Eingabeportal.at) </a:t>
            </a:r>
            <a:r>
              <a:rPr lang="hr-HR" dirty="0" smtClean="0"/>
              <a:t>je web aplikacija kojom se objavljuju javni natječaji</a:t>
            </a:r>
            <a:r>
              <a:rPr lang="en-US" dirty="0" smtClean="0"/>
              <a:t>. </a:t>
            </a:r>
            <a:r>
              <a:rPr lang="hr-HR" dirty="0" smtClean="0"/>
              <a:t>Mi omogućujemo sve standardne obrasce za objave koje se vežu za ugovore s procijenjenom vrijednošću ispod praga</a:t>
            </a:r>
            <a:r>
              <a:rPr lang="en-US" dirty="0" smtClean="0"/>
              <a:t>. </a:t>
            </a:r>
          </a:p>
          <a:p>
            <a:r>
              <a:rPr lang="hr-HR" b="1" dirty="0" smtClean="0"/>
              <a:t>Vaše pogodnosti su</a:t>
            </a:r>
            <a:r>
              <a:rPr lang="en-US" b="1" dirty="0" smtClean="0"/>
              <a:t>:</a:t>
            </a:r>
          </a:p>
          <a:p>
            <a:r>
              <a:rPr lang="hr-HR" dirty="0" smtClean="0"/>
              <a:t>Obrasci sa samo dvije stranice za ugovore ispod praga(</a:t>
            </a:r>
            <a:r>
              <a:rPr lang="en-US" dirty="0" smtClean="0"/>
              <a:t> sub-thresholds</a:t>
            </a:r>
            <a:r>
              <a:rPr lang="hr-HR" dirty="0"/>
              <a:t>)</a:t>
            </a:r>
            <a:r>
              <a:rPr lang="en-US" dirty="0" smtClean="0"/>
              <a:t> </a:t>
            </a:r>
          </a:p>
          <a:p>
            <a:r>
              <a:rPr lang="hr-HR" dirty="0" smtClean="0"/>
              <a:t>Posebni obrasci s iskazanom on-</a:t>
            </a:r>
            <a:r>
              <a:rPr lang="hr-HR" dirty="0" err="1" smtClean="0"/>
              <a:t>line</a:t>
            </a:r>
            <a:r>
              <a:rPr lang="hr-HR" dirty="0" smtClean="0"/>
              <a:t> pomoći  kako ih ispuniti( </a:t>
            </a:r>
            <a:r>
              <a:rPr lang="hr-HR" dirty="0" err="1" smtClean="0"/>
              <a:t>tutorials</a:t>
            </a:r>
            <a:r>
              <a:rPr lang="hr-HR" dirty="0" smtClean="0"/>
              <a:t>)</a:t>
            </a:r>
            <a:r>
              <a:rPr lang="en-US" dirty="0" smtClean="0"/>
              <a:t>, </a:t>
            </a:r>
          </a:p>
          <a:p>
            <a:r>
              <a:rPr lang="hr-HR" dirty="0" smtClean="0"/>
              <a:t>Inteligentno upravljanje obveznim poljima i provjera vjerodostojnosti</a:t>
            </a:r>
            <a:r>
              <a:rPr lang="en-US" dirty="0" smtClean="0"/>
              <a:t>, </a:t>
            </a:r>
          </a:p>
          <a:p>
            <a:r>
              <a:rPr lang="hr-HR" dirty="0"/>
              <a:t>M</a:t>
            </a:r>
            <a:r>
              <a:rPr lang="en-US" dirty="0" smtClean="0"/>
              <a:t>ailing </a:t>
            </a:r>
            <a:r>
              <a:rPr lang="hr-HR" dirty="0" smtClean="0"/>
              <a:t>na definirane medije </a:t>
            </a:r>
            <a:r>
              <a:rPr lang="en-US" dirty="0" smtClean="0"/>
              <a:t> (</a:t>
            </a:r>
            <a:r>
              <a:rPr lang="hr-HR" dirty="0" smtClean="0"/>
              <a:t>npr. vaša web stranica, službeni listovi u on- </a:t>
            </a:r>
            <a:r>
              <a:rPr lang="hr-HR" dirty="0" err="1" smtClean="0"/>
              <a:t>line</a:t>
            </a:r>
            <a:r>
              <a:rPr lang="hr-HR" dirty="0" smtClean="0"/>
              <a:t> i tiskanoj formi, elektronske objave natječaja na dnevnoj bazi, on </a:t>
            </a:r>
            <a:r>
              <a:rPr lang="hr-HR" dirty="0" err="1" smtClean="0"/>
              <a:t>line</a:t>
            </a:r>
            <a:r>
              <a:rPr lang="hr-HR" dirty="0" smtClean="0"/>
              <a:t> verzija „Nadopune Službenog lista Europske unije”),</a:t>
            </a:r>
            <a:endParaRPr lang="en-US" dirty="0" smtClean="0"/>
          </a:p>
          <a:p>
            <a:r>
              <a:rPr lang="en-US" dirty="0" err="1" smtClean="0"/>
              <a:t>Fle</a:t>
            </a:r>
            <a:r>
              <a:rPr lang="hr-HR" dirty="0" err="1" smtClean="0"/>
              <a:t>ksibilna</a:t>
            </a:r>
            <a:r>
              <a:rPr lang="hr-HR" dirty="0" smtClean="0"/>
              <a:t> administracija (</a:t>
            </a:r>
            <a:r>
              <a:rPr lang="en-US" dirty="0" smtClean="0"/>
              <a:t> </a:t>
            </a:r>
            <a:r>
              <a:rPr lang="en-US" dirty="0" smtClean="0">
                <a:hlinkClick r:id="rId2" action="ppaction://hlinkfile" tooltip="Benutzerverwaltung"/>
              </a:rPr>
              <a:t>user administration</a:t>
            </a:r>
            <a:r>
              <a:rPr lang="en-US" dirty="0" smtClean="0"/>
              <a:t> </a:t>
            </a:r>
            <a:r>
              <a:rPr lang="hr-HR" dirty="0" smtClean="0"/>
              <a:t>) od strane javnog naručitelja i</a:t>
            </a:r>
            <a:endParaRPr lang="en-US" dirty="0" smtClean="0"/>
          </a:p>
          <a:p>
            <a:r>
              <a:rPr lang="hr-HR" dirty="0" smtClean="0"/>
              <a:t>Slobodan pristup našem testnom sustavu</a:t>
            </a:r>
            <a:r>
              <a:rPr lang="en-US" dirty="0" smtClean="0"/>
              <a:t> </a:t>
            </a:r>
            <a:r>
              <a:rPr lang="en-US" dirty="0" smtClean="0">
                <a:hlinkClick r:id="rId3" action="ppaction://hlinkfile"/>
              </a:rPr>
              <a:t>test system</a:t>
            </a:r>
            <a:r>
              <a:rPr lang="en-US" dirty="0" smtClean="0"/>
              <a:t> – </a:t>
            </a:r>
            <a:r>
              <a:rPr lang="hr-HR" dirty="0" err="1" smtClean="0"/>
              <a:t>logiranje</a:t>
            </a:r>
            <a:r>
              <a:rPr lang="hr-HR" dirty="0" smtClean="0"/>
              <a:t> ovdje</a:t>
            </a:r>
            <a:r>
              <a:rPr lang="en-US" dirty="0" smtClean="0"/>
              <a:t> </a:t>
            </a:r>
            <a:r>
              <a:rPr lang="en-US" dirty="0" smtClean="0">
                <a:hlinkClick r:id="rId3" action="ppaction://hlinkfile"/>
              </a:rPr>
              <a:t>here</a:t>
            </a:r>
            <a:r>
              <a:rPr lang="en-US" dirty="0" smtClean="0"/>
              <a:t>.</a:t>
            </a:r>
          </a:p>
          <a:p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ponuditelje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3000" dirty="0" smtClean="0"/>
              <a:t>Ponuditelji mogu</a:t>
            </a:r>
            <a:r>
              <a:rPr lang="de-AT" sz="3000" dirty="0" smtClean="0"/>
              <a:t>:</a:t>
            </a:r>
          </a:p>
          <a:p>
            <a:r>
              <a:rPr lang="hr-HR" sz="3000" dirty="0" smtClean="0"/>
              <a:t>Dokazati svoju sposobnost</a:t>
            </a:r>
            <a:endParaRPr lang="de-AT" sz="3000" dirty="0" smtClean="0"/>
          </a:p>
          <a:p>
            <a:r>
              <a:rPr lang="hr-HR" sz="3000" dirty="0" smtClean="0"/>
              <a:t>Pronaći javne ugovore o javnoj nabavi</a:t>
            </a:r>
            <a:endParaRPr lang="de-AT" sz="3000" dirty="0" smtClean="0"/>
          </a:p>
          <a:p>
            <a:r>
              <a:rPr lang="hr-HR" sz="3000" dirty="0" smtClean="0"/>
              <a:t>Predati ponude </a:t>
            </a:r>
            <a:r>
              <a:rPr lang="de-AT" sz="3000" dirty="0" smtClean="0"/>
              <a:t>online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ponuditelje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3500" dirty="0" smtClean="0"/>
              <a:t>Dokazi podobnosti</a:t>
            </a:r>
            <a:endParaRPr lang="en-US" sz="3500" dirty="0" smtClean="0"/>
          </a:p>
          <a:p>
            <a:r>
              <a:rPr lang="hr-HR" sz="3500" dirty="0" smtClean="0"/>
              <a:t>Ako sudjelujete u procesu javne nabave, trebate omogućiti iste dokaze po nekoliko puta da biste dokazali svoju podobnost javnom naručitelju. Koristeći ovaj alat, listu ponuditelja i njihovu prikladnost možete lako provjeriti on -</a:t>
            </a:r>
            <a:r>
              <a:rPr lang="hr-HR" sz="3500" dirty="0" err="1" smtClean="0"/>
              <a:t>line</a:t>
            </a:r>
            <a:r>
              <a:rPr lang="en-US" sz="3500" dirty="0" smtClean="0"/>
              <a:t>. </a:t>
            </a:r>
            <a:r>
              <a:rPr lang="hr-HR" sz="3500" dirty="0" smtClean="0"/>
              <a:t>Na taj način se štedi i vrijeme i novac</a:t>
            </a:r>
            <a:r>
              <a:rPr lang="en-US" sz="3500" dirty="0" smtClean="0"/>
              <a:t>.</a:t>
            </a:r>
          </a:p>
          <a:p>
            <a:pPr>
              <a:buNone/>
            </a:pPr>
            <a:r>
              <a:rPr lang="hr-HR" sz="3500" dirty="0" smtClean="0"/>
              <a:t>Vaše glavne pogodnosti su</a:t>
            </a:r>
            <a:r>
              <a:rPr lang="en-US" sz="3500" dirty="0" smtClean="0"/>
              <a:t>:</a:t>
            </a:r>
          </a:p>
          <a:p>
            <a:r>
              <a:rPr lang="hr-HR" sz="3500" dirty="0" smtClean="0"/>
              <a:t>Podaci se automatski ažuriraju na regularnoj osnovi</a:t>
            </a:r>
            <a:r>
              <a:rPr lang="en-US" sz="3500" dirty="0" smtClean="0"/>
              <a:t>.</a:t>
            </a:r>
          </a:p>
          <a:p>
            <a:r>
              <a:rPr lang="hr-HR" sz="3600" dirty="0"/>
              <a:t>Svaka procjena da li je ponuditelj odgovarajući je zabilježena</a:t>
            </a:r>
            <a:r>
              <a:rPr lang="en-US" sz="3600" dirty="0"/>
              <a:t>. </a:t>
            </a:r>
            <a:r>
              <a:rPr lang="hr-HR" sz="3600" dirty="0"/>
              <a:t>Na taj način se povećava sigurnost za javne </a:t>
            </a:r>
            <a:r>
              <a:rPr lang="hr-HR" sz="3600" dirty="0" smtClean="0"/>
              <a:t>naručitelje</a:t>
            </a:r>
            <a:r>
              <a:rPr lang="en-US" sz="3500" dirty="0" smtClean="0"/>
              <a:t>.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hr-HR" dirty="0" smtClean="0"/>
              <a:t>za ponuditelje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r-HR" sz="7200" dirty="0" smtClean="0"/>
              <a:t>Obavijesti o ugovorima</a:t>
            </a:r>
            <a:endParaRPr lang="en-US" sz="7200" dirty="0" smtClean="0"/>
          </a:p>
          <a:p>
            <a:r>
              <a:rPr lang="hr-HR" sz="7200" dirty="0" smtClean="0"/>
              <a:t>Platforma za ponude je austrijska prva </a:t>
            </a:r>
            <a:r>
              <a:rPr lang="hr-HR" sz="7200" dirty="0" err="1" smtClean="0"/>
              <a:t>međusektorsak</a:t>
            </a:r>
            <a:r>
              <a:rPr lang="hr-HR" sz="7200" dirty="0" smtClean="0"/>
              <a:t> baza podataka</a:t>
            </a:r>
            <a:r>
              <a:rPr lang="en-US" sz="7200" dirty="0" smtClean="0"/>
              <a:t>. </a:t>
            </a:r>
            <a:r>
              <a:rPr lang="hr-HR" sz="7200" dirty="0" smtClean="0"/>
              <a:t>Svaki dan ažurirana je s  više od </a:t>
            </a:r>
            <a:r>
              <a:rPr lang="en-US" sz="7200" dirty="0" smtClean="0"/>
              <a:t>1</a:t>
            </a:r>
            <a:r>
              <a:rPr lang="hr-HR" sz="7200" dirty="0" smtClean="0"/>
              <a:t>,</a:t>
            </a:r>
            <a:r>
              <a:rPr lang="en-US" sz="7200" dirty="0" smtClean="0"/>
              <a:t>000 n</a:t>
            </a:r>
            <a:r>
              <a:rPr lang="hr-HR" sz="7200" dirty="0" smtClean="0"/>
              <a:t>ovih ugovora koji se objavljuju</a:t>
            </a:r>
            <a:r>
              <a:rPr lang="en-US" sz="7200" dirty="0" smtClean="0"/>
              <a:t>. </a:t>
            </a:r>
            <a:r>
              <a:rPr lang="hr-HR" sz="7200" dirty="0" smtClean="0"/>
              <a:t>Pruža on -</a:t>
            </a:r>
            <a:r>
              <a:rPr lang="hr-HR" sz="7200" dirty="0" err="1" smtClean="0"/>
              <a:t>line</a:t>
            </a:r>
            <a:r>
              <a:rPr lang="hr-HR" sz="7200" dirty="0" smtClean="0"/>
              <a:t> pristup nacionalnim i međunarodnim javnim natječajima i obavijestima o ugovorima za sve izvođače koji su pretplatnici, kao i za dobavljače i pružatelje usluga.</a:t>
            </a:r>
            <a:r>
              <a:rPr lang="en-US" sz="7200" dirty="0" smtClean="0"/>
              <a:t> </a:t>
            </a:r>
          </a:p>
          <a:p>
            <a:pPr>
              <a:buNone/>
            </a:pPr>
            <a:r>
              <a:rPr lang="hr-HR" sz="7200" dirty="0" smtClean="0"/>
              <a:t>Vaše glavne pogodnosti su</a:t>
            </a:r>
            <a:r>
              <a:rPr lang="en-US" sz="7200" dirty="0" smtClean="0"/>
              <a:t>:</a:t>
            </a:r>
          </a:p>
          <a:p>
            <a:r>
              <a:rPr lang="hr-HR" sz="7200" dirty="0" smtClean="0"/>
              <a:t>Ušteda vremena, korištenjem on-</a:t>
            </a:r>
            <a:r>
              <a:rPr lang="hr-HR" sz="7200" dirty="0" err="1" smtClean="0"/>
              <a:t>line</a:t>
            </a:r>
            <a:r>
              <a:rPr lang="hr-HR" sz="7200" dirty="0" smtClean="0"/>
              <a:t> pretraživača, kojim se može pretražiti i do 100 profila.</a:t>
            </a:r>
            <a:endParaRPr lang="en-US" sz="7200" dirty="0" smtClean="0"/>
          </a:p>
          <a:p>
            <a:r>
              <a:rPr lang="hr-HR" sz="7200" dirty="0" smtClean="0"/>
              <a:t>Prilika da se djeluje odmah, uz pomoć našeg automatiziranog i besplatnog sustava dojave e-</a:t>
            </a:r>
            <a:r>
              <a:rPr lang="hr-HR" sz="7200" dirty="0" err="1" smtClean="0"/>
              <a:t>mailom</a:t>
            </a:r>
            <a:r>
              <a:rPr lang="hr-HR" sz="7200" dirty="0" smtClean="0"/>
              <a:t>.</a:t>
            </a:r>
            <a:endParaRPr lang="en-US" sz="7200" dirty="0" smtClean="0"/>
          </a:p>
          <a:p>
            <a:r>
              <a:rPr lang="hr-HR" sz="7200" dirty="0" smtClean="0"/>
              <a:t>K</a:t>
            </a:r>
            <a:r>
              <a:rPr lang="en-US" sz="7200" dirty="0" err="1" smtClean="0"/>
              <a:t>om</a:t>
            </a:r>
            <a:r>
              <a:rPr lang="hr-HR" sz="7200" dirty="0" err="1" smtClean="0"/>
              <a:t>parativna</a:t>
            </a:r>
            <a:r>
              <a:rPr lang="hr-HR" sz="7200" dirty="0" smtClean="0"/>
              <a:t> prednost u procesu javne nabave je koristiti alat za objavu</a:t>
            </a:r>
            <a:r>
              <a:rPr lang="en-US" sz="7200" dirty="0" smtClean="0"/>
              <a:t> </a:t>
            </a:r>
            <a:r>
              <a:rPr lang="hr-HR" sz="7200" dirty="0" smtClean="0"/>
              <a:t>svih austrijskih službenih listova koji sadrže objave Federalne vlade, federalnih država, on </a:t>
            </a:r>
            <a:r>
              <a:rPr lang="hr-HR" sz="7200" dirty="0" err="1" smtClean="0"/>
              <a:t>line</a:t>
            </a:r>
            <a:r>
              <a:rPr lang="hr-HR" sz="7200" dirty="0" smtClean="0"/>
              <a:t> objave lokalnih jedinica  i povezanih jedinica. </a:t>
            </a:r>
            <a:endParaRPr lang="en-US" sz="7200" dirty="0" smtClean="0"/>
          </a:p>
          <a:p>
            <a:r>
              <a:rPr lang="hr-HR" sz="7200" dirty="0" smtClean="0"/>
              <a:t>Razvoj novih tržišta – objavljuju se odabrani javni natječaji iz 11 zemalja istočne Europe</a:t>
            </a:r>
            <a:r>
              <a:rPr lang="en-US" sz="7200" dirty="0" smtClean="0"/>
              <a:t> </a:t>
            </a:r>
          </a:p>
          <a:p>
            <a:r>
              <a:rPr lang="hr-HR" sz="7200" dirty="0" smtClean="0"/>
              <a:t>Preuzimanje ugovorne dokumentacije</a:t>
            </a:r>
            <a:endParaRPr lang="en-US" sz="7200" dirty="0" smtClean="0"/>
          </a:p>
          <a:p>
            <a:r>
              <a:rPr lang="hr-HR" sz="7200" dirty="0" smtClean="0"/>
              <a:t>Objave o dodjeli ugovora i objave rezultata natjecatelja</a:t>
            </a:r>
            <a:endParaRPr lang="en-US" sz="7200" dirty="0" smtClean="0"/>
          </a:p>
          <a:p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Podizvođenje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 Nacrt </a:t>
            </a:r>
            <a:r>
              <a:rPr lang="en-US" dirty="0" smtClean="0"/>
              <a:t>EU dire</a:t>
            </a:r>
            <a:r>
              <a:rPr lang="hr-HR" dirty="0" smtClean="0"/>
              <a:t>k</a:t>
            </a:r>
            <a:r>
              <a:rPr lang="en-US" dirty="0" err="1" smtClean="0"/>
              <a:t>tive</a:t>
            </a:r>
            <a:r>
              <a:rPr lang="en-US" dirty="0" smtClean="0"/>
              <a:t>: </a:t>
            </a:r>
            <a:r>
              <a:rPr lang="hr-HR" dirty="0" smtClean="0"/>
              <a:t>U dokumentaciji vezanoj za javni natječaj, ugovorno tijelo zemlje članice može tražiti da se navede koji dio ugovora misli dati podizvođačima, (trećim osobama) i sve predložene podizvođače. Takav navod ne utječe na pitanje odgovornosti glavnog izvođača.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Podizvođenje u Austriji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Nije dozvoljeno da se </a:t>
            </a:r>
            <a:r>
              <a:rPr lang="hr-HR" dirty="0" err="1" smtClean="0"/>
              <a:t>dâ</a:t>
            </a:r>
            <a:r>
              <a:rPr lang="hr-HR" dirty="0" smtClean="0"/>
              <a:t> cijeli ugovor podizvođačima</a:t>
            </a:r>
            <a:r>
              <a:rPr lang="de-AT" dirty="0" smtClean="0"/>
              <a:t>.</a:t>
            </a:r>
          </a:p>
          <a:p>
            <a:r>
              <a:rPr lang="hr-HR" dirty="0" smtClean="0"/>
              <a:t>Podizvođači trebaju imati kapacitete i dozvolu za izvođenje svog dijela radova</a:t>
            </a:r>
            <a:r>
              <a:rPr lang="de-AT" dirty="0" smtClean="0"/>
              <a:t>.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Podizvođenje u Austriji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Postoji razlika između „neophodnog”</a:t>
            </a:r>
            <a:r>
              <a:rPr lang="de-AT" dirty="0" smtClean="0"/>
              <a:t> </a:t>
            </a:r>
            <a:r>
              <a:rPr lang="hr-HR" dirty="0" smtClean="0"/>
              <a:t>i „ne-neophodnog” podizvođenja</a:t>
            </a:r>
            <a:r>
              <a:rPr lang="de-AT" dirty="0" smtClean="0"/>
              <a:t>.</a:t>
            </a:r>
          </a:p>
          <a:p>
            <a:r>
              <a:rPr lang="de-AT" dirty="0" smtClean="0"/>
              <a:t>„</a:t>
            </a:r>
            <a:r>
              <a:rPr lang="hr-HR" dirty="0" smtClean="0"/>
              <a:t>Neophodni</a:t>
            </a:r>
            <a:r>
              <a:rPr lang="de-AT" dirty="0" smtClean="0"/>
              <a:t>“ </a:t>
            </a:r>
            <a:r>
              <a:rPr lang="hr-HR" dirty="0" smtClean="0"/>
              <a:t>podizvođači su potrebni izvođaču da izvrši radove</a:t>
            </a:r>
            <a:r>
              <a:rPr lang="de-AT" dirty="0" smtClean="0"/>
              <a:t>. (</a:t>
            </a:r>
            <a:r>
              <a:rPr lang="hr-HR" dirty="0" smtClean="0"/>
              <a:t>Bez njih izvođač ne bi  smio ili ne bi bio sposoban izvršiti radove).</a:t>
            </a:r>
            <a:endParaRPr lang="de-AT" dirty="0" smtClean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Podizvođenje u Austriji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Javni naručitelj treba odlučiti u natječajnoj  dokumentaciji da li želi informacije o podizvođačima ili samo o podizvođačima koji su zaduženi za najbitnije dijelove radova.</a:t>
            </a:r>
            <a:r>
              <a:rPr lang="de-AT" dirty="0" smtClean="0"/>
              <a:t> </a:t>
            </a:r>
          </a:p>
          <a:p>
            <a:r>
              <a:rPr lang="hr-HR" dirty="0" smtClean="0"/>
              <a:t>Ako javni naručitelj ne navodi nikakve zahtjeve u natječajnoj dokumentaciji, tada natjecatelj mora dati informacije o svim podizvođačima.</a:t>
            </a:r>
            <a:r>
              <a:rPr lang="de-AT" dirty="0" smtClean="0"/>
              <a:t> 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Neprimjereno niske cijene</a:t>
            </a:r>
            <a:r>
              <a:rPr lang="de-AT" dirty="0" smtClean="0"/>
              <a:t>  – </a:t>
            </a:r>
            <a:br>
              <a:rPr lang="de-AT" dirty="0" smtClean="0"/>
            </a:br>
            <a:r>
              <a:rPr lang="hr-HR" dirty="0" smtClean="0"/>
              <a:t>nacrt </a:t>
            </a:r>
            <a:r>
              <a:rPr lang="de-AT" dirty="0" smtClean="0"/>
              <a:t>EU </a:t>
            </a:r>
            <a:r>
              <a:rPr lang="hr-HR" dirty="0" smtClean="0"/>
              <a:t>direktive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Tamo gdje je ponuđena cijena za radove, robu ili usluge neprimjerno niska, javni naručitelj </a:t>
            </a:r>
            <a:r>
              <a:rPr lang="hr-HR" b="1" dirty="0" smtClean="0"/>
              <a:t>može</a:t>
            </a:r>
            <a:r>
              <a:rPr lang="hr-HR" dirty="0" smtClean="0"/>
              <a:t> zatražiti ponuditelje da objasne cijenu ili troškove koje nude u ponudi.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r-HR" dirty="0" smtClean="0"/>
              <a:t>Objašnjenja se mogu vezati za</a:t>
            </a:r>
            <a:r>
              <a:rPr lang="en-US" dirty="0" smtClean="0"/>
              <a:t>:</a:t>
            </a:r>
          </a:p>
          <a:p>
            <a:r>
              <a:rPr lang="hr-HR" dirty="0" smtClean="0"/>
              <a:t>Način na koji se gradi, način proizvodnje ili način ponude usluge koja se time omogućuje</a:t>
            </a:r>
            <a:r>
              <a:rPr lang="de-AT" dirty="0" smtClean="0"/>
              <a:t>;</a:t>
            </a:r>
          </a:p>
          <a:p>
            <a:r>
              <a:rPr lang="hr-HR" dirty="0" smtClean="0"/>
              <a:t>Tehnička rješenja koja su ponuđena ili neki posebno povoljni uvjeti koji su dostupni ponuđaču za izvođenje radova  ili za nabavku roba ili usluga; </a:t>
            </a:r>
            <a:r>
              <a:rPr lang="en-US" dirty="0" smtClean="0"/>
              <a:t> </a:t>
            </a:r>
          </a:p>
          <a:p>
            <a:r>
              <a:rPr lang="hr-HR" dirty="0" smtClean="0"/>
              <a:t>Provođenje propisa iz sfere socijalnog i radnog zakonodavstva</a:t>
            </a:r>
            <a:r>
              <a:rPr lang="en-US" dirty="0" smtClean="0"/>
              <a:t> </a:t>
            </a:r>
          </a:p>
          <a:p>
            <a:r>
              <a:rPr lang="hr-HR" dirty="0" smtClean="0"/>
              <a:t>Mogućnost da se dobije državna potpora</a:t>
            </a:r>
            <a:r>
              <a:rPr lang="en-US" dirty="0" smtClean="0"/>
              <a:t>.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Podizvođenje u Austriji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Ako natjecatelj ne daje informacije o podizvođačima, isključen je iz natjecanja ako se njegovi propusti vežu za „osnovne” podizvođače. </a:t>
            </a:r>
            <a:endParaRPr lang="de-AT" dirty="0" smtClean="0"/>
          </a:p>
          <a:p>
            <a:r>
              <a:rPr lang="hr-HR" dirty="0" smtClean="0"/>
              <a:t>Izvođač ne </a:t>
            </a:r>
            <a:r>
              <a:rPr lang="hr-HR" b="1" dirty="0" smtClean="0"/>
              <a:t>mora</a:t>
            </a:r>
            <a:r>
              <a:rPr lang="hr-HR" dirty="0" smtClean="0"/>
              <a:t> dati informacije o detaljima ugovora između njega i podizvođača (troškovnik). </a:t>
            </a:r>
            <a:endParaRPr lang="de-AT" dirty="0" smtClean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Zakašnjelo plaćanje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Dire</a:t>
            </a:r>
            <a:r>
              <a:rPr lang="hr-HR" dirty="0" err="1" smtClean="0"/>
              <a:t>ktiva</a:t>
            </a:r>
            <a:r>
              <a:rPr lang="hr-HR" dirty="0" smtClean="0"/>
              <a:t> o sprečavanju zakašnjelog plaćanja u komercijalnim transakcijama</a:t>
            </a:r>
            <a:r>
              <a:rPr lang="de-AT" dirty="0" smtClean="0"/>
              <a:t>.</a:t>
            </a:r>
          </a:p>
          <a:p>
            <a:r>
              <a:rPr lang="hr-HR" dirty="0" smtClean="0"/>
              <a:t>Mora se transponirati u austrijsko nacionalno zakonodavstvo do ožujka 2013</a:t>
            </a:r>
            <a:r>
              <a:rPr lang="de-AT" dirty="0" smtClean="0"/>
              <a:t>. </a:t>
            </a:r>
          </a:p>
          <a:p>
            <a:r>
              <a:rPr lang="hr-HR" dirty="0" smtClean="0"/>
              <a:t>Transponirat će se u Zakon o javnoj nabavi (za transakcije s izvođačima) i građansko pravo (transakcije među tvrtkama i gospodarskim subjektima).</a:t>
            </a:r>
            <a:r>
              <a:rPr lang="de-AT" dirty="0" smtClean="0"/>
              <a:t> 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Zakašnjelo plaćanje</a:t>
            </a:r>
            <a:r>
              <a:rPr lang="de-AT" dirty="0" smtClean="0"/>
              <a:t> – </a:t>
            </a:r>
            <a:br>
              <a:rPr lang="de-AT" dirty="0" smtClean="0"/>
            </a:br>
            <a:r>
              <a:rPr lang="hr-HR" dirty="0" smtClean="0"/>
              <a:t>javna nabava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Austr</a:t>
            </a:r>
            <a:r>
              <a:rPr lang="hr-HR" dirty="0" err="1" smtClean="0"/>
              <a:t>ijski</a:t>
            </a:r>
            <a:r>
              <a:rPr lang="hr-HR" dirty="0" smtClean="0"/>
              <a:t> Zakon o javnoj nabavi definira maksimalni rok za plaćanje od 30 dana</a:t>
            </a:r>
            <a:r>
              <a:rPr lang="de-AT" dirty="0" smtClean="0"/>
              <a:t>.</a:t>
            </a:r>
          </a:p>
          <a:p>
            <a:r>
              <a:rPr lang="hr-HR" dirty="0" smtClean="0"/>
              <a:t>U nekim slučajevima</a:t>
            </a:r>
            <a:r>
              <a:rPr lang="de-AT" dirty="0" smtClean="0"/>
              <a:t> – </a:t>
            </a:r>
            <a:r>
              <a:rPr lang="hr-HR" dirty="0" smtClean="0"/>
              <a:t>kad je to</a:t>
            </a:r>
            <a:r>
              <a:rPr lang="de-AT" dirty="0" smtClean="0"/>
              <a:t> „</a:t>
            </a:r>
            <a:r>
              <a:rPr lang="hr-HR" dirty="0" smtClean="0"/>
              <a:t>faktički opravdano</a:t>
            </a:r>
            <a:r>
              <a:rPr lang="de-AT" dirty="0" smtClean="0"/>
              <a:t>“ </a:t>
            </a:r>
            <a:r>
              <a:rPr lang="hr-HR" dirty="0" smtClean="0"/>
              <a:t>može biti rastegnuto na </a:t>
            </a:r>
            <a:r>
              <a:rPr lang="de-AT" dirty="0" smtClean="0"/>
              <a:t> 60 da</a:t>
            </a:r>
            <a:r>
              <a:rPr lang="hr-HR" dirty="0" smtClean="0"/>
              <a:t>na, ali ni u kom slučaju ne može biti dulje od </a:t>
            </a:r>
            <a:r>
              <a:rPr lang="de-AT" dirty="0" smtClean="0"/>
              <a:t> 60 da</a:t>
            </a:r>
            <a:r>
              <a:rPr lang="hr-HR" dirty="0" smtClean="0"/>
              <a:t>na</a:t>
            </a:r>
            <a:r>
              <a:rPr lang="de-AT" dirty="0" smtClean="0"/>
              <a:t>. </a:t>
            </a:r>
          </a:p>
          <a:p>
            <a:r>
              <a:rPr lang="hr-HR" dirty="0" smtClean="0"/>
              <a:t>Procesi preuzimanja su ograničeni na </a:t>
            </a:r>
            <a:r>
              <a:rPr lang="de-AT" dirty="0" smtClean="0"/>
              <a:t>30 da</a:t>
            </a:r>
            <a:r>
              <a:rPr lang="hr-HR" dirty="0" smtClean="0"/>
              <a:t>na</a:t>
            </a:r>
            <a:r>
              <a:rPr lang="de-AT" dirty="0" smtClean="0"/>
              <a:t>. 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Zakašnjelo plaćanje</a:t>
            </a:r>
            <a:r>
              <a:rPr lang="de-AT" dirty="0" smtClean="0"/>
              <a:t> – </a:t>
            </a:r>
            <a:br>
              <a:rPr lang="de-AT" dirty="0" smtClean="0"/>
            </a:br>
            <a:r>
              <a:rPr lang="de-AT" dirty="0" smtClean="0"/>
              <a:t>standard </a:t>
            </a:r>
            <a:r>
              <a:rPr lang="hr-HR" dirty="0" smtClean="0"/>
              <a:t>za građevinske ugovore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ÖNORM B 2110 „</a:t>
            </a:r>
            <a:r>
              <a:rPr lang="hr-HR" dirty="0" smtClean="0"/>
              <a:t>Opći uvjeti za ugovaranje radova za visoko i nisko gradnju</a:t>
            </a:r>
            <a:r>
              <a:rPr lang="en-US" dirty="0" smtClean="0"/>
              <a:t>”</a:t>
            </a:r>
          </a:p>
          <a:p>
            <a:r>
              <a:rPr lang="de-AT" dirty="0" smtClean="0"/>
              <a:t>Defin</a:t>
            </a:r>
            <a:r>
              <a:rPr lang="hr-HR" dirty="0" err="1" smtClean="0"/>
              <a:t>ira</a:t>
            </a:r>
            <a:r>
              <a:rPr lang="hr-HR" dirty="0" smtClean="0"/>
              <a:t> maksimalni rok plaćanja na 60 dana</a:t>
            </a:r>
            <a:r>
              <a:rPr lang="de-AT" dirty="0" smtClean="0"/>
              <a:t>. </a:t>
            </a:r>
          </a:p>
          <a:p>
            <a:r>
              <a:rPr lang="hr-HR" dirty="0" smtClean="0"/>
              <a:t>Za male ugovore do </a:t>
            </a:r>
            <a:r>
              <a:rPr lang="de-AT" dirty="0" smtClean="0"/>
              <a:t> € 100.000,- </a:t>
            </a:r>
            <a:r>
              <a:rPr lang="hr-HR" dirty="0" smtClean="0"/>
              <a:t>maksimalni rok plaćanja je 30 dana</a:t>
            </a:r>
            <a:r>
              <a:rPr lang="de-AT" dirty="0" smtClean="0"/>
              <a:t>.</a:t>
            </a:r>
          </a:p>
          <a:p>
            <a:r>
              <a:rPr lang="hr-HR" dirty="0" smtClean="0"/>
              <a:t>Zakonska kamata za zakašnjela plaćanja od</a:t>
            </a:r>
            <a:r>
              <a:rPr lang="en-US" dirty="0" smtClean="0"/>
              <a:t> </a:t>
            </a:r>
            <a:r>
              <a:rPr lang="de-AT" dirty="0" smtClean="0"/>
              <a:t>9,2 </a:t>
            </a:r>
            <a:r>
              <a:rPr lang="hr-HR" dirty="0" smtClean="0"/>
              <a:t>bodova iznad referentne stope</a:t>
            </a:r>
            <a:r>
              <a:rPr lang="de-AT" dirty="0" smtClean="0"/>
              <a:t>.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Pridržavanje odredbi iz propisa iz socijalne sfere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AT" dirty="0" smtClean="0"/>
              <a:t>§ 84 BVergG  (</a:t>
            </a:r>
            <a:r>
              <a:rPr lang="hr-HR" dirty="0"/>
              <a:t>A</a:t>
            </a:r>
            <a:r>
              <a:rPr lang="de-AT" dirty="0" smtClean="0"/>
              <a:t>ustri</a:t>
            </a:r>
            <a:r>
              <a:rPr lang="hr-HR" dirty="0" err="1" smtClean="0"/>
              <a:t>jski</a:t>
            </a:r>
            <a:r>
              <a:rPr lang="hr-HR" dirty="0" smtClean="0"/>
              <a:t> Zakon o javnoj nabavi</a:t>
            </a:r>
            <a:r>
              <a:rPr lang="de-AT" dirty="0" smtClean="0"/>
              <a:t>)</a:t>
            </a:r>
          </a:p>
          <a:p>
            <a:r>
              <a:rPr lang="hr-HR" dirty="0" smtClean="0"/>
              <a:t>Javni naručitelji moraju </a:t>
            </a:r>
            <a:r>
              <a:rPr lang="de-AT" dirty="0" smtClean="0"/>
              <a:t> </a:t>
            </a:r>
          </a:p>
          <a:p>
            <a:pPr lvl="1"/>
            <a:r>
              <a:rPr lang="hr-HR" dirty="0" smtClean="0"/>
              <a:t>Pridržavati se austrijskog socijalnog i radnog zakonodavstva za propise nabave u Austriji</a:t>
            </a:r>
            <a:endParaRPr lang="de-AT" dirty="0" smtClean="0"/>
          </a:p>
          <a:p>
            <a:pPr lvl="1"/>
            <a:r>
              <a:rPr lang="hr-HR" dirty="0" smtClean="0"/>
              <a:t>Postaviti obavezu za ponuditelja u natječajnoj dokumentaciji da se pridržavaju austrijskog socijalnog i radnog zakonodavstva kad pripremaju ponudu</a:t>
            </a:r>
            <a:endParaRPr lang="de-AT" dirty="0" smtClean="0"/>
          </a:p>
          <a:p>
            <a:pPr lvl="1"/>
            <a:r>
              <a:rPr lang="hr-HR" dirty="0" smtClean="0"/>
              <a:t>Navesti u natječajnoj dokumentaciji, da će ponuđač slijediti odredbe austrijskog socijalnog i radnog zakonodavstva</a:t>
            </a:r>
            <a:r>
              <a:rPr lang="de-AT" dirty="0" smtClean="0"/>
              <a:t> </a:t>
            </a:r>
            <a:r>
              <a:rPr lang="hr-HR" dirty="0" smtClean="0"/>
              <a:t> pri izvršenju građevinskih radova</a:t>
            </a:r>
            <a:endParaRPr lang="de-AT" dirty="0" smtClean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Poticanje socijalne javne nabave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§ 19 BVergG</a:t>
            </a:r>
          </a:p>
          <a:p>
            <a:r>
              <a:rPr lang="hr-HR" dirty="0" smtClean="0"/>
              <a:t>U natječajnoj dokumentaciji javni naručitelj može promicati zapošljavanje</a:t>
            </a:r>
            <a:endParaRPr lang="de-AT" dirty="0" smtClean="0"/>
          </a:p>
          <a:p>
            <a:pPr lvl="1"/>
            <a:r>
              <a:rPr lang="hr-HR" dirty="0" smtClean="0"/>
              <a:t>Žena</a:t>
            </a:r>
            <a:endParaRPr lang="de-AT" dirty="0" smtClean="0"/>
          </a:p>
          <a:p>
            <a:pPr lvl="1"/>
            <a:r>
              <a:rPr lang="hr-HR" dirty="0" smtClean="0"/>
              <a:t>Mladih vježbenika</a:t>
            </a:r>
            <a:endParaRPr lang="de-AT" dirty="0" smtClean="0"/>
          </a:p>
          <a:p>
            <a:pPr lvl="1"/>
            <a:r>
              <a:rPr lang="hr-HR" dirty="0" smtClean="0"/>
              <a:t>Dugotrajno nezaposlenih</a:t>
            </a:r>
            <a:r>
              <a:rPr lang="de-AT" dirty="0" smtClean="0"/>
              <a:t> </a:t>
            </a:r>
          </a:p>
          <a:p>
            <a:pPr lvl="1"/>
            <a:r>
              <a:rPr lang="hr-HR" dirty="0" smtClean="0"/>
              <a:t>Osoba s hendikepom</a:t>
            </a:r>
            <a:endParaRPr lang="de-AT" dirty="0" smtClean="0"/>
          </a:p>
          <a:p>
            <a:pPr lvl="1"/>
            <a:r>
              <a:rPr lang="hr-HR" dirty="0" smtClean="0"/>
              <a:t>Starijih tražitelja posla</a:t>
            </a:r>
            <a:endParaRPr lang="de-AT" dirty="0" smtClean="0"/>
          </a:p>
          <a:p>
            <a:r>
              <a:rPr lang="hr-HR" dirty="0" smtClean="0"/>
              <a:t>Ili da se poduzmu daljnje mjere da se implementiraju drugi socijalni interesi</a:t>
            </a:r>
            <a:r>
              <a:rPr lang="de-AT" dirty="0" smtClean="0"/>
              <a:t>. 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Poticanje socijalne javne nabave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P</a:t>
            </a:r>
            <a:r>
              <a:rPr lang="hr-HR" dirty="0" err="1" smtClean="0"/>
              <a:t>osebice</a:t>
            </a:r>
            <a:r>
              <a:rPr lang="hr-HR" dirty="0" smtClean="0"/>
              <a:t> kroz razmatranje </a:t>
            </a:r>
            <a:r>
              <a:rPr lang="de-AT" dirty="0" smtClean="0"/>
              <a:t> </a:t>
            </a:r>
          </a:p>
          <a:p>
            <a:pPr lvl="1"/>
            <a:r>
              <a:rPr lang="hr-HR" dirty="0" smtClean="0"/>
              <a:t>Opisa izvedbe</a:t>
            </a:r>
            <a:endParaRPr lang="de-AT" dirty="0" smtClean="0"/>
          </a:p>
          <a:p>
            <a:pPr lvl="1"/>
            <a:r>
              <a:rPr lang="de-AT" dirty="0" smtClean="0"/>
              <a:t>Te</a:t>
            </a:r>
            <a:r>
              <a:rPr lang="hr-HR" dirty="0" err="1" smtClean="0"/>
              <a:t>hničkih</a:t>
            </a:r>
            <a:r>
              <a:rPr lang="hr-HR" dirty="0" smtClean="0"/>
              <a:t> specifikacija</a:t>
            </a:r>
            <a:endParaRPr lang="de-AT" dirty="0" smtClean="0"/>
          </a:p>
          <a:p>
            <a:pPr lvl="1"/>
            <a:r>
              <a:rPr lang="hr-HR" dirty="0" smtClean="0"/>
              <a:t>Određivanje kriterija za dodjelu posla</a:t>
            </a:r>
            <a:endParaRPr lang="de-AT" dirty="0" smtClean="0"/>
          </a:p>
          <a:p>
            <a:pPr lvl="1"/>
            <a:r>
              <a:rPr lang="de-AT" dirty="0" smtClean="0"/>
              <a:t>Defini</a:t>
            </a:r>
            <a:r>
              <a:rPr lang="hr-HR" dirty="0" err="1" smtClean="0"/>
              <a:t>cija</a:t>
            </a:r>
            <a:r>
              <a:rPr lang="hr-HR" dirty="0" smtClean="0"/>
              <a:t> ugovornih odredbi</a:t>
            </a:r>
            <a:endParaRPr lang="de-AT" dirty="0" smtClean="0"/>
          </a:p>
          <a:p>
            <a:r>
              <a:rPr lang="hr-HR" dirty="0" smtClean="0"/>
              <a:t>Izvor komplikacija u natječajnoj proceduri kad se primjenjuje bez posebnog</a:t>
            </a:r>
            <a:r>
              <a:rPr lang="de-AT" dirty="0" smtClean="0"/>
              <a:t> know-how</a:t>
            </a:r>
            <a:r>
              <a:rPr lang="hr-HR" dirty="0" smtClean="0"/>
              <a:t>a</a:t>
            </a:r>
            <a:r>
              <a:rPr lang="de-AT" dirty="0" smtClean="0"/>
              <a:t> 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Kriteriji dodjele posla po socijalnim kriterijima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Kriteriji dodjele posla ili kriteriji izvedbe mogu biti</a:t>
            </a:r>
            <a:r>
              <a:rPr lang="en-US" dirty="0" smtClean="0"/>
              <a:t>:</a:t>
            </a:r>
          </a:p>
          <a:p>
            <a:r>
              <a:rPr lang="en-US" dirty="0" smtClean="0"/>
              <a:t>M</a:t>
            </a:r>
            <a:r>
              <a:rPr lang="hr-HR" dirty="0" err="1" smtClean="0"/>
              <a:t>jere</a:t>
            </a:r>
            <a:r>
              <a:rPr lang="hr-HR" dirty="0" smtClean="0"/>
              <a:t> s ciljem zaštite zdravlja zaposlenih u proizvodnim procesima</a:t>
            </a:r>
            <a:endParaRPr lang="en-US" dirty="0" smtClean="0"/>
          </a:p>
          <a:p>
            <a:r>
              <a:rPr lang="hr-HR" dirty="0" smtClean="0"/>
              <a:t>Favoriziranje društvene integracije osoba koje su na razne načine u nepovoljnom položaju ili</a:t>
            </a:r>
            <a:r>
              <a:rPr lang="en-US" dirty="0" smtClean="0"/>
              <a:t> </a:t>
            </a:r>
          </a:p>
          <a:p>
            <a:r>
              <a:rPr lang="hr-HR" dirty="0" smtClean="0"/>
              <a:t>Udio ranjivih skupina među osobama koje su odabrane da izvode radove</a:t>
            </a:r>
            <a:endParaRPr lang="en-US" dirty="0" smtClean="0"/>
          </a:p>
          <a:p>
            <a:pPr>
              <a:buNone/>
            </a:pPr>
            <a:r>
              <a:rPr lang="hr-HR" dirty="0"/>
              <a:t>p</a:t>
            </a:r>
            <a:r>
              <a:rPr lang="hr-HR" dirty="0" smtClean="0"/>
              <a:t>od uvjetom da se odnose na radove, robe ili usluge koje se daju pod tim ugovorom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r-HR" dirty="0" smtClean="0"/>
              <a:t>Na primjer, ti kriteriji ili uvjeti mogu se odnositi, između ostalog</a:t>
            </a:r>
            <a:r>
              <a:rPr lang="en-US" dirty="0" smtClean="0"/>
              <a:t>, </a:t>
            </a:r>
            <a:r>
              <a:rPr lang="hr-HR" dirty="0"/>
              <a:t> </a:t>
            </a:r>
            <a:r>
              <a:rPr lang="hr-HR" dirty="0" smtClean="0"/>
              <a:t>na</a:t>
            </a:r>
            <a:endParaRPr lang="en-US" dirty="0" smtClean="0"/>
          </a:p>
          <a:p>
            <a:r>
              <a:rPr lang="hr-HR" dirty="0" smtClean="0"/>
              <a:t>Zapošljavanje dugotrajno nezaposlenih</a:t>
            </a:r>
            <a:r>
              <a:rPr lang="en-US" dirty="0" smtClean="0"/>
              <a:t>, </a:t>
            </a:r>
          </a:p>
          <a:p>
            <a:r>
              <a:rPr lang="hr-HR" dirty="0" smtClean="0"/>
              <a:t>Primjenu mjera za osposobljavanje za nezaposlene ili mlade ljude za vrijeme izvođenja radova koji se trebaju dodijeliti. </a:t>
            </a:r>
            <a:r>
              <a:rPr lang="en-US" dirty="0" smtClean="0"/>
              <a:t> </a:t>
            </a:r>
            <a:endParaRPr lang="de-A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>
            <a:normAutofit/>
          </a:bodyPr>
          <a:lstStyle/>
          <a:p>
            <a:r>
              <a:rPr lang="hr-HR" dirty="0" smtClean="0"/>
              <a:t>Hvala vam </a:t>
            </a:r>
            <a:r>
              <a:rPr lang="hr-HR" smtClean="0"/>
              <a:t>na pozornosti</a:t>
            </a:r>
            <a:r>
              <a:rPr lang="de-AT" dirty="0" smtClean="0"/>
              <a:t>!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052736"/>
            <a:ext cx="253898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Neprimjereno niske cijene</a:t>
            </a:r>
            <a:r>
              <a:rPr lang="de-AT" dirty="0" smtClean="0"/>
              <a:t> – </a:t>
            </a:r>
            <a:br>
              <a:rPr lang="de-AT" dirty="0" smtClean="0"/>
            </a:br>
            <a:r>
              <a:rPr lang="hr-HR" dirty="0" smtClean="0"/>
              <a:t>nacrt </a:t>
            </a:r>
            <a:r>
              <a:rPr lang="de-AT" dirty="0" smtClean="0"/>
              <a:t>EU dire</a:t>
            </a:r>
            <a:r>
              <a:rPr lang="hr-HR" dirty="0" smtClean="0"/>
              <a:t>k</a:t>
            </a:r>
            <a:r>
              <a:rPr lang="de-AT" dirty="0" smtClean="0"/>
              <a:t>tive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Javni naručitelj može odbaciti ponudu samo gdje dokazi koji su dostavljeni </a:t>
            </a:r>
            <a:r>
              <a:rPr lang="hr-HR" b="1" dirty="0" smtClean="0"/>
              <a:t>ne</a:t>
            </a:r>
            <a:r>
              <a:rPr lang="hr-HR" dirty="0" smtClean="0"/>
              <a:t> </a:t>
            </a:r>
            <a:r>
              <a:rPr lang="hr-HR" b="1" dirty="0" smtClean="0"/>
              <a:t>zadovoljavaju</a:t>
            </a:r>
            <a:r>
              <a:rPr lang="hr-HR" dirty="0" smtClean="0"/>
              <a:t> obrazloženje niske cijene ili niske troškove</a:t>
            </a:r>
            <a:r>
              <a:rPr lang="en-US" dirty="0" smtClean="0"/>
              <a:t>.</a:t>
            </a:r>
            <a:endParaRPr lang="de-AT" dirty="0" smtClean="0"/>
          </a:p>
          <a:p>
            <a:pPr>
              <a:buNone/>
            </a:pPr>
            <a:r>
              <a:rPr lang="hr-HR" dirty="0" smtClean="0"/>
              <a:t>Javni naručitelj </a:t>
            </a:r>
            <a:r>
              <a:rPr lang="hr-HR" b="1" dirty="0" smtClean="0"/>
              <a:t>će</a:t>
            </a:r>
            <a:r>
              <a:rPr lang="hr-HR" dirty="0" smtClean="0"/>
              <a:t> </a:t>
            </a:r>
            <a:r>
              <a:rPr lang="hr-HR" b="1" dirty="0" smtClean="0"/>
              <a:t>morati</a:t>
            </a:r>
            <a:r>
              <a:rPr lang="hr-HR" dirty="0" smtClean="0"/>
              <a:t> odbaciti ponudu, u slučaju kad je ponuda neprimjereno niska, jer ne zadovoljava obaveze koje je ustanovila Europska unija ili nacionalno zakonodavstvo u sferi socijalnog i radnog zakonodavstva. </a:t>
            </a:r>
            <a:r>
              <a:rPr lang="en-US" dirty="0" smtClean="0"/>
              <a:t> 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Neprimjereno niske ponude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Cilj je fer tržišna utakmica</a:t>
            </a:r>
            <a:r>
              <a:rPr lang="de-AT" dirty="0" smtClean="0"/>
              <a:t>.</a:t>
            </a:r>
          </a:p>
          <a:p>
            <a:r>
              <a:rPr lang="hr-HR" dirty="0" smtClean="0"/>
              <a:t>Nužne su procedure da se izbjegnu neprimjereno niske ponude</a:t>
            </a:r>
            <a:endParaRPr lang="de-AT" dirty="0" smtClean="0"/>
          </a:p>
          <a:p>
            <a:r>
              <a:rPr lang="de-AT" dirty="0" smtClean="0"/>
              <a:t>K</a:t>
            </a:r>
            <a:r>
              <a:rPr lang="hr-HR" dirty="0" err="1" smtClean="0"/>
              <a:t>ljučna</a:t>
            </a:r>
            <a:r>
              <a:rPr lang="hr-HR" dirty="0" smtClean="0"/>
              <a:t> je analiza i ispitivanje sumnjivih ponuda</a:t>
            </a:r>
            <a:r>
              <a:rPr lang="de-AT" dirty="0" smtClean="0"/>
              <a:t>.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Transparen</a:t>
            </a:r>
            <a:r>
              <a:rPr lang="hr-HR" dirty="0" err="1" smtClean="0"/>
              <a:t>tnost</a:t>
            </a:r>
            <a:r>
              <a:rPr lang="hr-HR" dirty="0" smtClean="0"/>
              <a:t> pri izboru ponude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Proces javne nabave zahtjeva transparentnost</a:t>
            </a:r>
            <a:r>
              <a:rPr lang="de-AT" dirty="0" smtClean="0"/>
              <a:t>. </a:t>
            </a:r>
          </a:p>
          <a:p>
            <a:r>
              <a:rPr lang="de-AT" dirty="0" smtClean="0"/>
              <a:t>I</a:t>
            </a:r>
            <a:r>
              <a:rPr lang="hr-HR" dirty="0" err="1" smtClean="0"/>
              <a:t>zazov</a:t>
            </a:r>
            <a:r>
              <a:rPr lang="hr-HR" dirty="0" smtClean="0"/>
              <a:t> za javne naručitelje je da omoguće transparentnost za sve potencijalne natjecatelje</a:t>
            </a:r>
            <a:r>
              <a:rPr lang="de-AT" dirty="0" smtClean="0"/>
              <a:t>.</a:t>
            </a:r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Ele</a:t>
            </a:r>
            <a:r>
              <a:rPr lang="hr-HR" dirty="0" smtClean="0"/>
              <a:t>k</a:t>
            </a:r>
            <a:r>
              <a:rPr lang="de-AT" dirty="0" smtClean="0"/>
              <a:t>tron</a:t>
            </a:r>
            <a:r>
              <a:rPr lang="hr-HR" dirty="0" err="1" smtClean="0"/>
              <a:t>ska</a:t>
            </a:r>
            <a:r>
              <a:rPr lang="hr-HR" dirty="0" smtClean="0"/>
              <a:t> dražba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Trebalo bi razjasniti da elektronska dražba nije prikladna za neke vrste javnih radova i neke usluge, koje podrazumijevaju intelektualne usluge, kao što je projektiranje. </a:t>
            </a:r>
            <a:endParaRPr lang="en-US" dirty="0" smtClean="0"/>
          </a:p>
          <a:p>
            <a:r>
              <a:rPr lang="hr-HR" dirty="0" smtClean="0"/>
              <a:t>Kod primjene elektronske dražbe morala bi se razmotriti prikladna analiza i ispitivanje sumnjivih ponuda</a:t>
            </a:r>
            <a:r>
              <a:rPr lang="de-AT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Kriterij za odabir izvođača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 Javni naručitelj može usvojiti kao kriterij ili „ekonomski najpovoljniju ponudu” ili „najnižu cijenu”, uzimajući u obzir da u drugom slučaju mogu uspostaviti adekvatne standarde kvalitete koristeći tehničke specifikacije ili uvjete izvedbe ugovora.</a:t>
            </a:r>
            <a:endParaRPr lang="de-AT" dirty="0" smtClean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Standardi</a:t>
            </a:r>
            <a:r>
              <a:rPr lang="hr-HR" dirty="0" err="1" smtClean="0"/>
              <a:t>zacija</a:t>
            </a:r>
            <a:r>
              <a:rPr lang="hr-HR" dirty="0" smtClean="0"/>
              <a:t> procesa odabira ponuđača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Aust</a:t>
            </a:r>
            <a:r>
              <a:rPr lang="hr-HR" dirty="0" err="1" smtClean="0"/>
              <a:t>rijski</a:t>
            </a:r>
            <a:r>
              <a:rPr lang="hr-HR" dirty="0" smtClean="0"/>
              <a:t> registar ponuditelja</a:t>
            </a:r>
            <a:r>
              <a:rPr lang="en-US" dirty="0" smtClean="0"/>
              <a:t> (ANKO) </a:t>
            </a:r>
          </a:p>
        </p:txBody>
      </p:sp>
      <p:pic>
        <p:nvPicPr>
          <p:cNvPr id="4" name="Grafik 3" descr="board-of-directors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204864"/>
            <a:ext cx="5400600" cy="3903161"/>
          </a:xfrm>
          <a:prstGeom prst="rect">
            <a:avLst/>
          </a:prstGeom>
        </p:spPr>
      </p:pic>
      <p:pic>
        <p:nvPicPr>
          <p:cNvPr id="5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ANKÖ – </a:t>
            </a:r>
            <a:r>
              <a:rPr lang="de-AT" dirty="0" smtClean="0">
                <a:hlinkClick r:id="rId2"/>
              </a:rPr>
              <a:t>www.ankoe.at</a:t>
            </a:r>
            <a:endParaRPr lang="de-AT" dirty="0" smtClean="0"/>
          </a:p>
          <a:p>
            <a:r>
              <a:rPr lang="en-US" dirty="0" err="1" smtClean="0"/>
              <a:t>Regist</a:t>
            </a:r>
            <a:r>
              <a:rPr lang="hr-HR" dirty="0" err="1" smtClean="0"/>
              <a:t>rirana</a:t>
            </a:r>
            <a:r>
              <a:rPr lang="hr-HR" dirty="0" smtClean="0"/>
              <a:t> neprofitna organizacija, koja se sastoji od predstavnika austrijskih</a:t>
            </a:r>
            <a:r>
              <a:rPr lang="en-US" dirty="0" smtClean="0"/>
              <a:t> </a:t>
            </a:r>
            <a:r>
              <a:rPr lang="hr-HR" dirty="0" smtClean="0"/>
              <a:t>nositelja vlasti i predstavnika zainteresiranih strana u skladu sa Statutom</a:t>
            </a:r>
            <a:r>
              <a:rPr lang="en-US" dirty="0" smtClean="0"/>
              <a:t>.</a:t>
            </a:r>
          </a:p>
          <a:p>
            <a:r>
              <a:rPr lang="hr-HR" dirty="0" smtClean="0"/>
              <a:t>Podupire proceduru tijekom javne nabave – za dobrobit kako javnih naručitelja, tako i ponuditelja i kandidata</a:t>
            </a:r>
            <a:r>
              <a:rPr lang="en-US" dirty="0" smtClean="0"/>
              <a:t>. </a:t>
            </a:r>
            <a:endParaRPr lang="de-AT" dirty="0"/>
          </a:p>
        </p:txBody>
      </p:sp>
      <p:pic>
        <p:nvPicPr>
          <p:cNvPr id="4" name="Picture 2" descr="C:\Users\tgracic.HUP\Desktop\So-DI-CO\Logo\sodic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65304"/>
            <a:ext cx="1656184" cy="3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1485</Words>
  <Application>Microsoft Office PowerPoint</Application>
  <PresentationFormat>On-screen Show (4:3)</PresentationFormat>
  <Paragraphs>133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Larissa-Design</vt:lpstr>
      <vt:lpstr>Trenutni izazovi u procesu javne nabave Zagreb, 14.03.2013. Matthias Wohlgemuth</vt:lpstr>
      <vt:lpstr>Neprimjereno niske cijene  –  nacrt EU direktive</vt:lpstr>
      <vt:lpstr>Neprimjereno niske cijene –  nacrt EU direktive</vt:lpstr>
      <vt:lpstr>Neprimjereno niske ponude</vt:lpstr>
      <vt:lpstr>Transparentnost pri izboru ponude</vt:lpstr>
      <vt:lpstr>Elektronska dražba</vt:lpstr>
      <vt:lpstr>Kriterij za odabir izvođača</vt:lpstr>
      <vt:lpstr>Standardizacija procesa odabira ponuđača</vt:lpstr>
      <vt:lpstr>ANKÖ</vt:lpstr>
      <vt:lpstr>ANKÖ – za javne naručitelje</vt:lpstr>
      <vt:lpstr>ANKÖ – za javne naručitelje </vt:lpstr>
      <vt:lpstr>ANKÖ – za javne naručitelje</vt:lpstr>
      <vt:lpstr>ANKÖ – za ponuditelje</vt:lpstr>
      <vt:lpstr>ANKÖ – za ponuditelje</vt:lpstr>
      <vt:lpstr>ANKÖ – za ponuditelje</vt:lpstr>
      <vt:lpstr>Podizvođenje</vt:lpstr>
      <vt:lpstr>Podizvođenje u Austriji</vt:lpstr>
      <vt:lpstr>Podizvođenje u Austriji</vt:lpstr>
      <vt:lpstr>Podizvođenje u Austriji</vt:lpstr>
      <vt:lpstr>Podizvođenje u Austriji</vt:lpstr>
      <vt:lpstr>Zakašnjelo plaćanje</vt:lpstr>
      <vt:lpstr>Zakašnjelo plaćanje –  javna nabava</vt:lpstr>
      <vt:lpstr>Zakašnjelo plaćanje –  standard za građevinske ugovore</vt:lpstr>
      <vt:lpstr>Pridržavanje odredbi iz propisa iz socijalne sfere</vt:lpstr>
      <vt:lpstr>Poticanje socijalne javne nabave</vt:lpstr>
      <vt:lpstr>Poticanje socijalne javne nabave</vt:lpstr>
      <vt:lpstr>Kriteriji dodjele posla po socijalnim kriterijima</vt:lpstr>
      <vt:lpstr>Hvala vam na pozornosti!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BUAK – Bauarbeiter-Urlaubs- und Abfertigungskasse</dc:title>
  <dc:creator>Wohlgemuth</dc:creator>
  <cp:lastModifiedBy>Tatjana Gračić</cp:lastModifiedBy>
  <cp:revision>129</cp:revision>
  <cp:lastPrinted>2013-03-13T10:20:59Z</cp:lastPrinted>
  <dcterms:created xsi:type="dcterms:W3CDTF">2012-09-10T14:13:14Z</dcterms:created>
  <dcterms:modified xsi:type="dcterms:W3CDTF">2013-03-13T10:23:11Z</dcterms:modified>
</cp:coreProperties>
</file>